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Blockade of Naboo by Trade Federation</a:t>
            </a:r>
          </a:p>
          <a:p>
            <a:pPr lvl="0">
              <a:spcBef>
                <a:spcPts val="0"/>
              </a:spcBef>
              <a:buNone/>
            </a:pPr>
            <a:r>
              <a:rPr lang="en"/>
              <a:t>Jedi sent to intervene are almost killed, escape with Princess Padme</a:t>
            </a:r>
          </a:p>
          <a:p>
            <a:pPr lvl="0">
              <a:spcBef>
                <a:spcPts val="0"/>
              </a:spcBef>
              <a:buNone/>
            </a:pPr>
            <a:r>
              <a:rPr lang="en"/>
              <a:t>Arrive at Tatooine, meet Anakin</a:t>
            </a:r>
          </a:p>
          <a:p>
            <a:pPr lvl="0">
              <a:spcBef>
                <a:spcPts val="0"/>
              </a:spcBef>
              <a:buNone/>
            </a:pPr>
            <a:r>
              <a:rPr lang="en"/>
              <a:t>Anakin wins pod race and freedom; revealed to be strong in the force</a:t>
            </a:r>
          </a:p>
          <a:p>
            <a:pPr lvl="0">
              <a:spcBef>
                <a:spcPts val="0"/>
              </a:spcBef>
              <a:buNone/>
            </a:pPr>
            <a:r>
              <a:rPr lang="en"/>
              <a:t>Jedi, Anakin, and Padme arrive at Coruscant - Padme cannot get diplomatic assistance, Anakin is banned from being trained by Qui-Gon</a:t>
            </a:r>
          </a:p>
          <a:p>
            <a:pPr lvl="0">
              <a:spcBef>
                <a:spcPts val="0"/>
              </a:spcBef>
              <a:buNone/>
            </a:pPr>
            <a:r>
              <a:rPr lang="en"/>
              <a:t>Party returns to Naboo to fight Trade Federation</a:t>
            </a:r>
          </a:p>
          <a:p>
            <a:pPr lvl="0">
              <a:spcBef>
                <a:spcPts val="0"/>
              </a:spcBef>
              <a:buNone/>
            </a:pPr>
            <a:r>
              <a:rPr lang="en"/>
              <a:t>Anakin destroys droid ship and saves the day</a:t>
            </a:r>
          </a:p>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Picture from 0:10:32</a:t>
            </a:r>
          </a:p>
          <a:p>
            <a:pPr lvl="0">
              <a:spcBef>
                <a:spcPts val="0"/>
              </a:spcBef>
              <a:buNone/>
            </a:pPr>
            <a:r>
              <a:t/>
            </a:r>
            <a:endParaRPr/>
          </a:p>
          <a:p>
            <a:pPr lvl="0">
              <a:spcBef>
                <a:spcPts val="0"/>
              </a:spcBef>
              <a:buNone/>
            </a:pPr>
            <a:r>
              <a:rPr lang="en"/>
              <a:t>• </a:t>
            </a:r>
            <a:r>
              <a:rPr lang="en"/>
              <a:t>There’s a lot of information technologies used in The Phantom Menace.</a:t>
            </a:r>
          </a:p>
          <a:p>
            <a:pPr lvl="0">
              <a:spcBef>
                <a:spcPts val="0"/>
              </a:spcBef>
              <a:buNone/>
            </a:pPr>
            <a:r>
              <a:rPr lang="en"/>
              <a:t>• One of the more common pieces of technology are these monochromatic holograms used for communication. Real versions of these have been developed (and published about in Siggraph) - they work by ionizing the air with lasers.</a:t>
            </a:r>
          </a:p>
          <a:p>
            <a:pPr lvl="0">
              <a:spcBef>
                <a:spcPts val="0"/>
              </a:spcBef>
              <a:buNone/>
            </a:pPr>
            <a:r>
              <a:rPr lang="en"/>
              <a:t>• The Naboo forces also use Walkie Talkies in the movie, which were used extensively as far back as WWII and used even before that, for example Police in Victoria Australia used two way radios in cars as early as 1923</a:t>
            </a:r>
          </a:p>
          <a:p>
            <a:pPr lvl="0">
              <a:spcBef>
                <a:spcPts val="0"/>
              </a:spcBef>
              <a:buNone/>
            </a:pPr>
            <a:r>
              <a:rPr lang="en"/>
              <a:t>• There’s also tablets in the movie that stream a live sports event.</a:t>
            </a:r>
          </a:p>
          <a:p>
            <a:pPr lvl="0">
              <a:spcBef>
                <a:spcPts val="0"/>
              </a:spcBef>
              <a:buNone/>
            </a:pPr>
            <a:r>
              <a:rPr lang="en"/>
              <a:t>• All of the slaves in Tatooine are given an implant that will kill them if they try to escape. Implanted pacemakers have existed since 1958 (Arne Larsson, Swedish), even though that one lasted only 8 hours. Theoretically, a pacemaker fitted with an antenna could be used as a slave implant.</a:t>
            </a:r>
          </a:p>
          <a:p>
            <a:pPr lvl="0">
              <a:spcBef>
                <a:spcPts val="0"/>
              </a:spcBef>
              <a:buNone/>
            </a:pPr>
            <a:r>
              <a:rPr lang="en"/>
              <a:t>• More positively, one of the pod-racers uses a rear-view camera, which predicted that a law would be passed in the US in 2007 requiring cars to have one.</a:t>
            </a:r>
          </a:p>
          <a:p>
            <a:pPr lvl="0">
              <a:spcBef>
                <a:spcPts val="0"/>
              </a:spcBef>
              <a:buNone/>
            </a:pPr>
            <a:r>
              <a:rPr lang="en"/>
              <a:t>• We have nowhere near the level of technology used in the droids in the movie - they talk to communicate, walk on two legs (which is the subject of ongoing research here at WPI), and have a sense of self.</a:t>
            </a:r>
          </a:p>
          <a:p>
            <a:pPr lvl="0">
              <a:spcBef>
                <a:spcPts val="0"/>
              </a:spcBef>
              <a:buNone/>
            </a:pPr>
            <a:r>
              <a:rPr lang="en"/>
              <a:t>• There’s also extensive use of faster than light technology, (describe capabilities on slide), which we currently don’t believe to be possible.</a:t>
            </a:r>
          </a:p>
          <a:p>
            <a:pPr lvl="0">
              <a:spcBef>
                <a:spcPts val="0"/>
              </a:spcBef>
              <a:buNone/>
            </a:pPr>
            <a:r>
              <a:rPr lang="en"/>
              <a:t>• Oddly, when the Galactic Senate asks Queen Amidala to produce evidence of the blockade, she is unable to, possibly because there doesn’t appear to be a real internet or undoctorable recording technology.</a:t>
            </a:r>
          </a:p>
          <a:p>
            <a:pPr lvl="0">
              <a:spcBef>
                <a:spcPts val="0"/>
              </a:spcBef>
              <a:buNone/>
            </a:pPr>
            <a:r>
              <a:t/>
            </a:r>
            <a:endParaRPr/>
          </a:p>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a:t>On of the major characters were fully computer generated (but used Mocap)</a:t>
            </a:r>
          </a:p>
          <a:p>
            <a:pPr lvl="0" rtl="0">
              <a:lnSpc>
                <a:spcPct val="115000"/>
              </a:lnSpc>
              <a:spcBef>
                <a:spcPts val="0"/>
              </a:spcBef>
              <a:spcAft>
                <a:spcPts val="1600"/>
              </a:spcAft>
              <a:buNone/>
            </a:pPr>
            <a:r>
              <a:rPr lang="en"/>
              <a:t>Had lots of effects done in post processing, like extracting actors from one cut and putting them into another, crowd scenes of the droid army. Pod racer landscape completely computer generated.</a:t>
            </a:r>
          </a:p>
          <a:p>
            <a:pPr lvl="0" rtl="0">
              <a:lnSpc>
                <a:spcPct val="115000"/>
              </a:lnSpc>
              <a:spcBef>
                <a:spcPts val="0"/>
              </a:spcBef>
              <a:spcAft>
                <a:spcPts val="1600"/>
              </a:spcAft>
              <a:buNone/>
            </a:pPr>
            <a:r>
              <a:rPr lang="en"/>
              <a:t>It was also the first move that was shown to the public with fully digital projection in 4 theaters.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We are going to talk about first conclusion about the redundancy.</a:t>
            </a:r>
          </a:p>
          <a:p>
            <a:pPr lvl="0">
              <a:spcBef>
                <a:spcPts val="0"/>
              </a:spcBef>
              <a:buNone/>
            </a:pPr>
            <a:r>
              <a:rPr lang="en"/>
              <a:t>First, </a:t>
            </a:r>
            <a:r>
              <a:rPr lang="en">
                <a:solidFill>
                  <a:schemeClr val="dk1"/>
                </a:solidFill>
              </a:rPr>
              <a:t>Destruction of single droid ship causes all droids to shut down.</a:t>
            </a:r>
            <a:r>
              <a:rPr lang="en"/>
              <a:t>This is a terrible failure because of the </a:t>
            </a:r>
            <a:r>
              <a:rPr lang="en"/>
              <a:t>redundancy. Losing the central control of the space ship, the whole invasion plan of the trade federal was destroyed.</a:t>
            </a:r>
          </a:p>
          <a:p>
            <a:pPr lvl="0">
              <a:spcBef>
                <a:spcPts val="0"/>
              </a:spcBef>
              <a:buNone/>
            </a:pPr>
            <a:r>
              <a:rPr lang="en"/>
              <a:t>He used the redundant system as a backup to prevent system from failure, although his antagonist try to sabotage his work, Anakin finally win the game. This is a successful example for preventing error and risk.</a:t>
            </a:r>
          </a:p>
          <a:p>
            <a:pPr lvl="0">
              <a:spcBef>
                <a:spcPts val="0"/>
              </a:spcBef>
              <a:buNone/>
            </a:pPr>
            <a:r>
              <a:rPr lang="en"/>
              <a:t>Finally,</a:t>
            </a:r>
          </a:p>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00000"/>
              </a:lnSpc>
              <a:spcBef>
                <a:spcPts val="0"/>
              </a:spcBef>
              <a:spcAft>
                <a:spcPts val="0"/>
              </a:spcAft>
              <a:buClr>
                <a:srgbClr val="000000"/>
              </a:buClr>
              <a:buSzPct val="110000"/>
              <a:buFont typeface="Arial"/>
              <a:buNone/>
            </a:pPr>
            <a:r>
              <a:rPr lang="en" sz="1000"/>
              <a:t>Robots are self-aware and have some capacity for self-preservation (“Sell me!?”)</a:t>
            </a:r>
          </a:p>
          <a:p>
            <a:pPr lvl="0" rtl="0">
              <a:lnSpc>
                <a:spcPct val="100000"/>
              </a:lnSpc>
              <a:spcBef>
                <a:spcPts val="0"/>
              </a:spcBef>
              <a:spcAft>
                <a:spcPts val="0"/>
              </a:spcAft>
              <a:buClr>
                <a:srgbClr val="000000"/>
              </a:buClr>
              <a:buSzPct val="110000"/>
              <a:buFont typeface="Arial"/>
              <a:buNone/>
            </a:pPr>
            <a:r>
              <a:rPr lang="en" sz="1000"/>
              <a:t>Sentient life can be built by 9 year old in slave conditions</a:t>
            </a:r>
          </a:p>
          <a:p>
            <a:pPr lvl="0" rtl="0">
              <a:lnSpc>
                <a:spcPct val="100000"/>
              </a:lnSpc>
              <a:spcBef>
                <a:spcPts val="0"/>
              </a:spcBef>
              <a:spcAft>
                <a:spcPts val="0"/>
              </a:spcAft>
              <a:buClr>
                <a:srgbClr val="000000"/>
              </a:buClr>
              <a:buSzPct val="110000"/>
              <a:buFont typeface="Arial"/>
              <a:buNone/>
            </a:pPr>
            <a:r>
              <a:rPr lang="en" sz="1000"/>
              <a:t>Societal expectation of abuse (Pit Droids)</a:t>
            </a:r>
          </a:p>
          <a:p>
            <a:pPr lvl="0" rtl="0">
              <a:lnSpc>
                <a:spcPct val="100000"/>
              </a:lnSpc>
              <a:spcBef>
                <a:spcPts val="0"/>
              </a:spcBef>
              <a:spcAft>
                <a:spcPts val="0"/>
              </a:spcAft>
              <a:buClr>
                <a:srgbClr val="000000"/>
              </a:buClr>
              <a:buSzPct val="110000"/>
              <a:buFont typeface="Arial"/>
              <a:buNone/>
            </a:pPr>
            <a:r>
              <a:t/>
            </a:r>
            <a:endParaRPr sz="1000"/>
          </a:p>
          <a:p>
            <a:pPr lvl="0" rtl="0">
              <a:spcBef>
                <a:spcPts val="0"/>
              </a:spcBef>
              <a:buClr>
                <a:srgbClr val="000000"/>
              </a:buClr>
              <a:buSzPct val="110000"/>
              <a:buFont typeface="Arial"/>
              <a:buNone/>
            </a:pPr>
            <a:r>
              <a:rPr lang="en" sz="1000"/>
              <a:t>Image from 39.01 into the movie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000"/>
              <a:t>Lower than Slave Labor</a:t>
            </a:r>
          </a:p>
          <a:p>
            <a:pPr lvl="0" rtl="0">
              <a:lnSpc>
                <a:spcPct val="100000"/>
              </a:lnSpc>
              <a:spcBef>
                <a:spcPts val="0"/>
              </a:spcBef>
              <a:spcAft>
                <a:spcPts val="0"/>
              </a:spcAft>
              <a:buNone/>
            </a:pPr>
            <a:r>
              <a:rPr lang="en" sz="1000"/>
              <a:t>Inferior to biological beings (Gungan army defeats droids)</a:t>
            </a:r>
          </a:p>
          <a:p>
            <a:pPr lvl="0" rtl="0">
              <a:lnSpc>
                <a:spcPct val="100000"/>
              </a:lnSpc>
              <a:spcBef>
                <a:spcPts val="0"/>
              </a:spcBef>
              <a:spcAft>
                <a:spcPts val="0"/>
              </a:spcAft>
              <a:buNone/>
            </a:pPr>
            <a:r>
              <a:rPr lang="en" sz="1000"/>
              <a:t>Don’t trust robot tanks, but robot planes and robot tanker commanders okay</a:t>
            </a:r>
          </a:p>
          <a:p>
            <a:pPr lvl="0" rtl="0">
              <a:lnSpc>
                <a:spcPct val="100000"/>
              </a:lnSpc>
              <a:spcBef>
                <a:spcPts val="0"/>
              </a:spcBef>
              <a:spcAft>
                <a:spcPts val="0"/>
              </a:spcAft>
              <a:buNone/>
            </a:pPr>
            <a:r>
              <a:rPr lang="en" sz="1000"/>
              <a:t>One non-humanoid robot gets medal for service?</a:t>
            </a:r>
          </a:p>
          <a:p>
            <a:pPr lvl="0" rtl="0">
              <a:lnSpc>
                <a:spcPct val="100000"/>
              </a:lnSpc>
              <a:spcBef>
                <a:spcPts val="0"/>
              </a:spcBef>
              <a:spcAft>
                <a:spcPts val="0"/>
              </a:spcAft>
              <a:buNone/>
            </a:pPr>
            <a:r>
              <a:t/>
            </a:r>
            <a:endParaRPr sz="1000"/>
          </a:p>
          <a:p>
            <a:pPr lvl="0" rtl="0">
              <a:lnSpc>
                <a:spcPct val="100000"/>
              </a:lnSpc>
              <a:spcBef>
                <a:spcPts val="0"/>
              </a:spcBef>
              <a:spcAft>
                <a:spcPts val="0"/>
              </a:spcAft>
              <a:buNone/>
            </a:pPr>
            <a:r>
              <a:rPr lang="en" sz="1000"/>
              <a:t>Photo from 1:57:48</a:t>
            </a:r>
          </a:p>
          <a:p>
            <a:pPr lvl="0" rtl="0">
              <a:lnSpc>
                <a:spcPct val="100000"/>
              </a:lnSpc>
              <a:spcBef>
                <a:spcPts val="0"/>
              </a:spcBef>
              <a:spcAft>
                <a:spcPts val="0"/>
              </a:spcAft>
              <a:buNone/>
            </a:pPr>
            <a:r>
              <a:t/>
            </a:r>
            <a:endParaRPr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solidFill>
                  <a:srgbClr val="FFFF00"/>
                </a:solidFill>
              </a:rPr>
              <a:t>Episode I: The Phantom Menace</a:t>
            </a: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rPr lang="en" sz="1800">
                <a:solidFill>
                  <a:srgbClr val="FFFFFF"/>
                </a:solidFill>
              </a:rPr>
              <a:t>Ezra Davis, Walt Gallati, Margvelashvili Vakhtang, Yihong Zhou </a:t>
            </a:r>
          </a:p>
        </p:txBody>
      </p:sp>
      <p:sp>
        <p:nvSpPr>
          <p:cNvPr id="56" name="Shape 5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2"/>
                </a:solidFill>
              </a:rPr>
              <a:t>‹#›</a:t>
            </a:fld>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FF00"/>
                </a:solidFill>
              </a:rPr>
              <a:t>References</a:t>
            </a:r>
          </a:p>
        </p:txBody>
      </p:sp>
      <p:sp>
        <p:nvSpPr>
          <p:cNvPr id="134" name="Shape 134"/>
          <p:cNvSpPr txBox="1"/>
          <p:nvPr>
            <p:ph idx="1" type="body"/>
          </p:nvPr>
        </p:nvSpPr>
        <p:spPr>
          <a:xfrm>
            <a:off x="311700" y="1000075"/>
            <a:ext cx="8520600" cy="3416400"/>
          </a:xfrm>
          <a:prstGeom prst="rect">
            <a:avLst/>
          </a:prstGeom>
          <a:ln>
            <a:noFill/>
          </a:ln>
        </p:spPr>
        <p:txBody>
          <a:bodyPr anchorCtr="0" anchor="t" bIns="91425" lIns="91425" rIns="91425" tIns="91425">
            <a:noAutofit/>
          </a:bodyPr>
          <a:lstStyle/>
          <a:p>
            <a:pPr lvl="0" rtl="0">
              <a:lnSpc>
                <a:spcPct val="150000"/>
              </a:lnSpc>
              <a:spcBef>
                <a:spcPts val="0"/>
              </a:spcBef>
              <a:spcAft>
                <a:spcPts val="0"/>
              </a:spcAft>
              <a:buNone/>
            </a:pPr>
            <a:r>
              <a:rPr b="1" lang="en" sz="1050">
                <a:solidFill>
                  <a:srgbClr val="FFFFFF"/>
                </a:solidFill>
              </a:rPr>
              <a:t>[1] </a:t>
            </a:r>
            <a:r>
              <a:rPr b="1" i="1" lang="en" sz="1050">
                <a:solidFill>
                  <a:srgbClr val="FFFFFF"/>
                </a:solidFill>
              </a:rPr>
              <a:t>Watch Star Wars: The Phantom Menace (1999) online - Amazon Video</a:t>
            </a:r>
            <a:r>
              <a:rPr b="1" lang="en" sz="1050">
                <a:solidFill>
                  <a:srgbClr val="FFFFFF"/>
                </a:solidFill>
              </a:rPr>
              <a:t>. (2017). </a:t>
            </a:r>
            <a:r>
              <a:rPr b="1" i="1" lang="en" sz="1050">
                <a:solidFill>
                  <a:srgbClr val="FFFFFF"/>
                </a:solidFill>
              </a:rPr>
              <a:t>Amazon.com</a:t>
            </a:r>
            <a:r>
              <a:rPr b="1" lang="en" sz="1050">
                <a:solidFill>
                  <a:srgbClr val="FFFFFF"/>
                </a:solidFill>
              </a:rPr>
              <a:t>. Retrieved 27 April 2017, from https://www.amazon.com/Star-Wars-Phantom-Liam-Neeson/dp/B00VF18WWG/ref=sr_1_2?ie=UTF8&amp;qid=1491774128&amp;sr=8-2&amp;keywords=phantom+menace</a:t>
            </a:r>
          </a:p>
          <a:p>
            <a:pPr lvl="0" rtl="0">
              <a:lnSpc>
                <a:spcPct val="150000"/>
              </a:lnSpc>
              <a:spcBef>
                <a:spcPts val="0"/>
              </a:spcBef>
              <a:spcAft>
                <a:spcPts val="0"/>
              </a:spcAft>
              <a:buNone/>
            </a:pPr>
            <a:r>
              <a:rPr b="1" lang="en" sz="1050">
                <a:solidFill>
                  <a:srgbClr val="FFFFFF"/>
                </a:solidFill>
              </a:rPr>
              <a:t>[2] Kimura, H., Asano, A., Fujishiro, I., Nakatani, A., &amp; Watanabe, H. (2011, August). True 3D display. In ACM SIGGRAPH 2011 Emerging Technologies (p. 20). ACM.</a:t>
            </a:r>
          </a:p>
          <a:p>
            <a:pPr lvl="0" rtl="0">
              <a:lnSpc>
                <a:spcPct val="150000"/>
              </a:lnSpc>
              <a:spcBef>
                <a:spcPts val="0"/>
              </a:spcBef>
              <a:spcAft>
                <a:spcPts val="0"/>
              </a:spcAft>
              <a:buNone/>
            </a:pPr>
            <a:r>
              <a:rPr b="1" lang="en" sz="1050">
                <a:solidFill>
                  <a:srgbClr val="FFFFFF"/>
                </a:solidFill>
              </a:rPr>
              <a:t>[3] Wireless patrol [Image]. 1923, Victoria Police Museum. Retrieved April 28, 2017 from http://inthelineofduty.com.au/timeline.asp?iID=182</a:t>
            </a:r>
          </a:p>
          <a:p>
            <a:pPr lvl="0" rtl="0">
              <a:lnSpc>
                <a:spcPct val="150000"/>
              </a:lnSpc>
              <a:spcBef>
                <a:spcPts val="0"/>
              </a:spcBef>
              <a:spcAft>
                <a:spcPts val="0"/>
              </a:spcAft>
              <a:buNone/>
            </a:pPr>
            <a:r>
              <a:rPr b="1" lang="en" sz="1050">
                <a:solidFill>
                  <a:srgbClr val="FFFFFF"/>
                </a:solidFill>
              </a:rPr>
              <a:t>[4] A Legacy of Innovation: Timeline of Motorola history since 1928. </a:t>
            </a:r>
            <a:r>
              <a:rPr b="1" i="1" lang="en" sz="1050">
                <a:solidFill>
                  <a:srgbClr val="FFFFFF"/>
                </a:solidFill>
              </a:rPr>
              <a:t>Motorola</a:t>
            </a:r>
            <a:r>
              <a:rPr b="1" lang="en" sz="1050">
                <a:solidFill>
                  <a:srgbClr val="FFFFFF"/>
                </a:solidFill>
              </a:rPr>
              <a:t> Retrieved April 28, 2017, from https://www.motorolasolutions.com/en_us/about/company-overview/history/timeline.html#1940</a:t>
            </a:r>
          </a:p>
          <a:p>
            <a:pPr lvl="0" rtl="0">
              <a:lnSpc>
                <a:spcPct val="150000"/>
              </a:lnSpc>
              <a:spcBef>
                <a:spcPts val="0"/>
              </a:spcBef>
              <a:spcAft>
                <a:spcPts val="0"/>
              </a:spcAft>
              <a:buNone/>
            </a:pPr>
            <a:r>
              <a:rPr b="1" lang="en" sz="1050">
                <a:solidFill>
                  <a:srgbClr val="FFFFFF"/>
                </a:solidFill>
              </a:rPr>
              <a:t>[5] Sagona-Stophel, K. Bitcoin 101 How to get started with the new trend in virtual currencies. WHITE PAPER. </a:t>
            </a:r>
            <a:r>
              <a:rPr b="1" i="1" lang="en" sz="1050">
                <a:solidFill>
                  <a:srgbClr val="FFFFFF"/>
                </a:solidFill>
              </a:rPr>
              <a:t>Thomson Reuters</a:t>
            </a:r>
          </a:p>
          <a:p>
            <a:pPr lvl="0" rtl="0">
              <a:lnSpc>
                <a:spcPct val="150000"/>
              </a:lnSpc>
              <a:spcBef>
                <a:spcPts val="0"/>
              </a:spcBef>
              <a:spcAft>
                <a:spcPts val="0"/>
              </a:spcAft>
              <a:buNone/>
            </a:pPr>
            <a:r>
              <a:rPr b="1" lang="en" sz="1050">
                <a:solidFill>
                  <a:srgbClr val="FFFFFF"/>
                </a:solidFill>
              </a:rPr>
              <a:t>[6] Honan, M. (2013, August). Remember the Apple Newton’s Prophetic Failure and Lasting Impact. </a:t>
            </a:r>
            <a:r>
              <a:rPr b="1" i="1" lang="en" sz="1050">
                <a:solidFill>
                  <a:srgbClr val="FFFFFF"/>
                </a:solidFill>
              </a:rPr>
              <a:t>Wired</a:t>
            </a:r>
            <a:r>
              <a:rPr b="1" lang="en" sz="1050">
                <a:solidFill>
                  <a:srgbClr val="FFFFFF"/>
                </a:solidFill>
              </a:rPr>
              <a:t>. Retrieved April 2017</a:t>
            </a:r>
          </a:p>
          <a:p>
            <a:pPr lvl="0" rtl="0">
              <a:lnSpc>
                <a:spcPct val="150000"/>
              </a:lnSpc>
              <a:spcBef>
                <a:spcPts val="0"/>
              </a:spcBef>
              <a:spcAft>
                <a:spcPts val="0"/>
              </a:spcAft>
              <a:buNone/>
            </a:pPr>
            <a:r>
              <a:rPr b="1" lang="en" sz="1050">
                <a:solidFill>
                  <a:srgbClr val="FFFFFF"/>
                </a:solidFill>
              </a:rPr>
              <a:t>[7] Altman, L. (</a:t>
            </a:r>
            <a:r>
              <a:rPr b="1" lang="en" sz="1050">
                <a:solidFill>
                  <a:schemeClr val="dk1"/>
                </a:solidFill>
              </a:rPr>
              <a:t>2002, January 18)</a:t>
            </a:r>
            <a:r>
              <a:rPr b="1" lang="en" sz="1050">
                <a:solidFill>
                  <a:srgbClr val="FFFFFF"/>
                </a:solidFill>
              </a:rPr>
              <a:t> Arne H. W. Larsson, 86; Had First Internal Pacemaker. </a:t>
            </a:r>
            <a:r>
              <a:rPr b="1" i="1" lang="en" sz="1050">
                <a:solidFill>
                  <a:srgbClr val="FFFFFF"/>
                </a:solidFill>
              </a:rPr>
              <a:t>The New York Times</a:t>
            </a:r>
            <a:r>
              <a:rPr b="1" lang="en" sz="1050">
                <a:solidFill>
                  <a:srgbClr val="FFFFFF"/>
                </a:solidFill>
              </a:rPr>
              <a:t>. Retrieved April 2017</a:t>
            </a:r>
          </a:p>
          <a:p>
            <a:pPr lvl="0" rtl="0">
              <a:lnSpc>
                <a:spcPct val="150000"/>
              </a:lnSpc>
              <a:spcBef>
                <a:spcPts val="0"/>
              </a:spcBef>
              <a:spcAft>
                <a:spcPts val="0"/>
              </a:spcAft>
              <a:buNone/>
            </a:pPr>
            <a:r>
              <a:rPr b="1" lang="en" sz="1050">
                <a:solidFill>
                  <a:srgbClr val="FFFFFF"/>
                </a:solidFill>
              </a:rPr>
              <a:t>[8] Cameron Gulbransen Kids Transportation Safety Act of 2007, Pub. L. 110–189 122 STAT. 639</a:t>
            </a:r>
          </a:p>
          <a:p>
            <a:pPr lvl="0" rtl="0">
              <a:lnSpc>
                <a:spcPct val="150000"/>
              </a:lnSpc>
              <a:spcBef>
                <a:spcPts val="0"/>
              </a:spcBef>
              <a:spcAft>
                <a:spcPts val="0"/>
              </a:spcAft>
              <a:buNone/>
            </a:pPr>
            <a:r>
              <a:rPr b="1" lang="en" sz="1050">
                <a:solidFill>
                  <a:srgbClr val="FFFFFF"/>
                </a:solidFill>
              </a:rPr>
              <a:t>[9] Lucas, G. (Director). (2014, April 5). The Beginning: Making Star Wars: Episode I The Phantom Menace (Full Version) [Video file]. Retrieved April 28, 2017, from https://www.youtube.com/watch?v=da8s9m4zEpo</a:t>
            </a:r>
          </a:p>
          <a:p>
            <a:pPr lvl="0" rtl="0">
              <a:lnSpc>
                <a:spcPct val="150000"/>
              </a:lnSpc>
              <a:spcBef>
                <a:spcPts val="0"/>
              </a:spcBef>
              <a:spcAft>
                <a:spcPts val="0"/>
              </a:spcAft>
              <a:buNone/>
            </a:pPr>
            <a:r>
              <a:rPr b="1" lang="en" sz="1050">
                <a:solidFill>
                  <a:srgbClr val="FFFFFF"/>
                </a:solidFill>
              </a:rPr>
              <a:t>[10] In a First, 'Phantom Menace' to Be Screened in Digital (1999) </a:t>
            </a:r>
            <a:r>
              <a:rPr b="1" i="1" lang="en" sz="1050">
                <a:solidFill>
                  <a:srgbClr val="FFFFFF"/>
                </a:solidFill>
              </a:rPr>
              <a:t>LA Times</a:t>
            </a:r>
            <a:r>
              <a:rPr b="1" lang="en" sz="1050">
                <a:solidFill>
                  <a:srgbClr val="FFFFFF"/>
                </a:solidFill>
              </a:rPr>
              <a:t> Retrieved April 28, 2017, from http://articles.latimes.com/1999/jun/04/business/fi-44024</a:t>
            </a:r>
          </a:p>
        </p:txBody>
      </p:sp>
      <p:sp>
        <p:nvSpPr>
          <p:cNvPr id="135" name="Shape 1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FF00"/>
                </a:solidFill>
              </a:rPr>
              <a:t>Overview</a:t>
            </a:r>
          </a:p>
        </p:txBody>
      </p:sp>
      <p:sp>
        <p:nvSpPr>
          <p:cNvPr id="62" name="Shape 62"/>
          <p:cNvSpPr txBox="1"/>
          <p:nvPr>
            <p:ph idx="1" type="body"/>
          </p:nvPr>
        </p:nvSpPr>
        <p:spPr>
          <a:xfrm>
            <a:off x="311700" y="1152475"/>
            <a:ext cx="8520600" cy="3678000"/>
          </a:xfrm>
          <a:prstGeom prst="rect">
            <a:avLst/>
          </a:prstGeom>
        </p:spPr>
        <p:txBody>
          <a:bodyPr anchorCtr="0" anchor="t" bIns="91425" lIns="91425" rIns="91425" tIns="91425">
            <a:noAutofit/>
          </a:bodyPr>
          <a:lstStyle/>
          <a:p>
            <a:pPr indent="-228600" lvl="0" marL="457200" rtl="0">
              <a:lnSpc>
                <a:spcPct val="100000"/>
              </a:lnSpc>
              <a:spcBef>
                <a:spcPts val="0"/>
              </a:spcBef>
              <a:buClr>
                <a:srgbClr val="FFFFFF"/>
              </a:buClr>
            </a:pPr>
            <a:r>
              <a:rPr lang="en">
                <a:solidFill>
                  <a:srgbClr val="FFFFFF"/>
                </a:solidFill>
              </a:rPr>
              <a:t>Summary</a:t>
            </a:r>
          </a:p>
          <a:p>
            <a:pPr lvl="0" rtl="0">
              <a:lnSpc>
                <a:spcPct val="100000"/>
              </a:lnSpc>
              <a:spcBef>
                <a:spcPts val="0"/>
              </a:spcBef>
              <a:buNone/>
            </a:pPr>
            <a:r>
              <a:t/>
            </a:r>
            <a:endParaRPr sz="1000">
              <a:solidFill>
                <a:srgbClr val="FFFFFF"/>
              </a:solidFill>
            </a:endParaRPr>
          </a:p>
          <a:p>
            <a:pPr indent="-228600" lvl="0" marL="457200" rtl="0">
              <a:lnSpc>
                <a:spcPct val="100000"/>
              </a:lnSpc>
              <a:spcBef>
                <a:spcPts val="0"/>
              </a:spcBef>
              <a:buClr>
                <a:srgbClr val="FFFFFF"/>
              </a:buClr>
            </a:pPr>
            <a:r>
              <a:rPr lang="en">
                <a:solidFill>
                  <a:srgbClr val="FFFFFF"/>
                </a:solidFill>
              </a:rPr>
              <a:t>Technologies</a:t>
            </a:r>
          </a:p>
          <a:p>
            <a:pPr lvl="0" rtl="0">
              <a:lnSpc>
                <a:spcPct val="100000"/>
              </a:lnSpc>
              <a:spcBef>
                <a:spcPts val="0"/>
              </a:spcBef>
              <a:buNone/>
            </a:pPr>
            <a:r>
              <a:t/>
            </a:r>
            <a:endParaRPr sz="1000">
              <a:solidFill>
                <a:srgbClr val="FFFFFF"/>
              </a:solidFill>
            </a:endParaRPr>
          </a:p>
          <a:p>
            <a:pPr indent="-228600" lvl="0" marL="457200" rtl="0">
              <a:lnSpc>
                <a:spcPct val="100000"/>
              </a:lnSpc>
              <a:spcBef>
                <a:spcPts val="0"/>
              </a:spcBef>
              <a:buClr>
                <a:srgbClr val="FFFFFF"/>
              </a:buClr>
            </a:pPr>
            <a:r>
              <a:rPr lang="en">
                <a:solidFill>
                  <a:srgbClr val="FFFFFF"/>
                </a:solidFill>
              </a:rPr>
              <a:t>Effects on Filmography</a:t>
            </a:r>
          </a:p>
          <a:p>
            <a:pPr lvl="0" rtl="0">
              <a:lnSpc>
                <a:spcPct val="100000"/>
              </a:lnSpc>
              <a:spcBef>
                <a:spcPts val="0"/>
              </a:spcBef>
              <a:buNone/>
            </a:pPr>
            <a:r>
              <a:t/>
            </a:r>
            <a:endParaRPr sz="1000">
              <a:solidFill>
                <a:srgbClr val="FFFFFF"/>
              </a:solidFill>
            </a:endParaRPr>
          </a:p>
          <a:p>
            <a:pPr indent="-228600" lvl="0" marL="457200" rtl="0">
              <a:lnSpc>
                <a:spcPct val="100000"/>
              </a:lnSpc>
              <a:spcBef>
                <a:spcPts val="0"/>
              </a:spcBef>
              <a:buClr>
                <a:srgbClr val="FFFFFF"/>
              </a:buClr>
            </a:pPr>
            <a:r>
              <a:rPr lang="en">
                <a:solidFill>
                  <a:srgbClr val="FFFFFF"/>
                </a:solidFill>
              </a:rPr>
              <a:t>Conclusions</a:t>
            </a:r>
          </a:p>
          <a:p>
            <a:pPr indent="-228600" lvl="1" marL="914400" rtl="0">
              <a:lnSpc>
                <a:spcPct val="100000"/>
              </a:lnSpc>
              <a:spcBef>
                <a:spcPts val="0"/>
              </a:spcBef>
              <a:buClr>
                <a:srgbClr val="FFFFFF"/>
              </a:buClr>
            </a:pPr>
            <a:r>
              <a:rPr lang="en">
                <a:solidFill>
                  <a:srgbClr val="FFFFFF"/>
                </a:solidFill>
              </a:rPr>
              <a:t>Redundancy</a:t>
            </a:r>
          </a:p>
          <a:p>
            <a:pPr indent="-228600" lvl="1" marL="914400">
              <a:lnSpc>
                <a:spcPct val="100000"/>
              </a:lnSpc>
              <a:spcBef>
                <a:spcPts val="0"/>
              </a:spcBef>
              <a:buClr>
                <a:srgbClr val="FFFFFF"/>
              </a:buClr>
            </a:pPr>
            <a:r>
              <a:rPr lang="en">
                <a:solidFill>
                  <a:srgbClr val="FFFFFF"/>
                </a:solidFill>
              </a:rPr>
              <a:t>Value of Artificial Intelligence</a:t>
            </a:r>
          </a:p>
        </p:txBody>
      </p:sp>
      <p:sp>
        <p:nvSpPr>
          <p:cNvPr id="63" name="Shape 6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2"/>
                </a:solidFill>
              </a:rPr>
              <a:t>‹#›</a:t>
            </a:fld>
          </a:p>
        </p:txBody>
      </p:sp>
      <p:pic>
        <p:nvPicPr>
          <p:cNvPr id="64" name="Shape 64"/>
          <p:cNvPicPr preferRelativeResize="0"/>
          <p:nvPr/>
        </p:nvPicPr>
        <p:blipFill rotWithShape="1">
          <a:blip r:embed="rId3">
            <a:alphaModFix/>
          </a:blip>
          <a:srcRect b="5276" l="0" r="0" t="0"/>
          <a:stretch/>
        </p:blipFill>
        <p:spPr>
          <a:xfrm>
            <a:off x="5260425" y="296575"/>
            <a:ext cx="3571875" cy="4307175"/>
          </a:xfrm>
          <a:prstGeom prst="rect">
            <a:avLst/>
          </a:prstGeom>
          <a:noFill/>
          <a:ln>
            <a:noFill/>
          </a:ln>
        </p:spPr>
      </p:pic>
      <p:sp>
        <p:nvSpPr>
          <p:cNvPr id="65" name="Shape 65"/>
          <p:cNvSpPr txBox="1"/>
          <p:nvPr/>
        </p:nvSpPr>
        <p:spPr>
          <a:xfrm>
            <a:off x="5167100" y="4510825"/>
            <a:ext cx="464700" cy="3936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[1]</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FF00"/>
                </a:solidFill>
              </a:rPr>
              <a:t>Summary of the movie</a:t>
            </a:r>
          </a:p>
        </p:txBody>
      </p:sp>
      <p:sp>
        <p:nvSpPr>
          <p:cNvPr id="71" name="Shape 71"/>
          <p:cNvSpPr txBox="1"/>
          <p:nvPr>
            <p:ph idx="1" type="body"/>
          </p:nvPr>
        </p:nvSpPr>
        <p:spPr>
          <a:xfrm>
            <a:off x="311700" y="1152475"/>
            <a:ext cx="5152500" cy="36825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Blockade of Naboo.</a:t>
            </a:r>
          </a:p>
          <a:p>
            <a:pPr indent="-228600" lvl="0" marL="457200" rtl="0">
              <a:spcBef>
                <a:spcPts val="0"/>
              </a:spcBef>
              <a:buClr>
                <a:srgbClr val="FFFFFF"/>
              </a:buClr>
            </a:pPr>
            <a:r>
              <a:rPr lang="en">
                <a:solidFill>
                  <a:srgbClr val="FFFFFF"/>
                </a:solidFill>
              </a:rPr>
              <a:t>Jedi rescue Queen Amidala</a:t>
            </a:r>
          </a:p>
          <a:p>
            <a:pPr indent="-228600" lvl="0" marL="457200" rtl="0">
              <a:spcBef>
                <a:spcPts val="0"/>
              </a:spcBef>
              <a:buClr>
                <a:srgbClr val="FFFFFF"/>
              </a:buClr>
            </a:pPr>
            <a:r>
              <a:rPr lang="en">
                <a:solidFill>
                  <a:srgbClr val="FFFFFF"/>
                </a:solidFill>
              </a:rPr>
              <a:t>Arrive at Tatooine, meet Anakin</a:t>
            </a:r>
          </a:p>
          <a:p>
            <a:pPr indent="-228600" lvl="1" marL="914400" rtl="0">
              <a:spcBef>
                <a:spcPts val="0"/>
              </a:spcBef>
              <a:buClr>
                <a:srgbClr val="FFFFFF"/>
              </a:buClr>
            </a:pPr>
            <a:r>
              <a:rPr lang="en">
                <a:solidFill>
                  <a:srgbClr val="FFFFFF"/>
                </a:solidFill>
              </a:rPr>
              <a:t>Anakin wins </a:t>
            </a:r>
            <a:r>
              <a:rPr lang="en">
                <a:solidFill>
                  <a:srgbClr val="FFFFFF"/>
                </a:solidFill>
              </a:rPr>
              <a:t>pod race and </a:t>
            </a:r>
            <a:r>
              <a:rPr lang="en">
                <a:solidFill>
                  <a:srgbClr val="FFFFFF"/>
                </a:solidFill>
              </a:rPr>
              <a:t>freedom.</a:t>
            </a:r>
          </a:p>
          <a:p>
            <a:pPr indent="-228600" lvl="1" marL="914400" rtl="0">
              <a:spcBef>
                <a:spcPts val="0"/>
              </a:spcBef>
              <a:buClr>
                <a:srgbClr val="FFFFFF"/>
              </a:buClr>
            </a:pPr>
            <a:r>
              <a:rPr lang="en">
                <a:solidFill>
                  <a:srgbClr val="FFFFFF"/>
                </a:solidFill>
              </a:rPr>
              <a:t>Qui-Gon finds </a:t>
            </a:r>
            <a:r>
              <a:rPr lang="en">
                <a:solidFill>
                  <a:srgbClr val="FFFFFF"/>
                </a:solidFill>
              </a:rPr>
              <a:t>strong force in Anakin.</a:t>
            </a:r>
          </a:p>
          <a:p>
            <a:pPr indent="-228600" lvl="0" marL="457200" rtl="0">
              <a:spcBef>
                <a:spcPts val="0"/>
              </a:spcBef>
              <a:buClr>
                <a:srgbClr val="FFFFFF"/>
              </a:buClr>
            </a:pPr>
            <a:r>
              <a:rPr lang="en">
                <a:solidFill>
                  <a:srgbClr val="FFFFFF"/>
                </a:solidFill>
              </a:rPr>
              <a:t>Arrival at Coruscant </a:t>
            </a:r>
          </a:p>
          <a:p>
            <a:pPr indent="-228600" lvl="1" marL="914400" rtl="0">
              <a:spcBef>
                <a:spcPts val="0"/>
              </a:spcBef>
              <a:buClr>
                <a:srgbClr val="FFFFFF"/>
              </a:buClr>
            </a:pPr>
            <a:r>
              <a:rPr lang="en">
                <a:solidFill>
                  <a:srgbClr val="FFFFFF"/>
                </a:solidFill>
              </a:rPr>
              <a:t>Padme cannot get diplomatic assistance </a:t>
            </a:r>
          </a:p>
          <a:p>
            <a:pPr indent="-228600" lvl="1" marL="914400" rtl="0">
              <a:spcBef>
                <a:spcPts val="0"/>
              </a:spcBef>
              <a:buClr>
                <a:srgbClr val="FFFFFF"/>
              </a:buClr>
            </a:pPr>
            <a:r>
              <a:rPr lang="en">
                <a:solidFill>
                  <a:srgbClr val="FFFFFF"/>
                </a:solidFill>
              </a:rPr>
              <a:t>Anakin is banned from being trained by Qui-Gon</a:t>
            </a:r>
          </a:p>
          <a:p>
            <a:pPr indent="-228600" lvl="0" marL="457200" rtl="0">
              <a:spcBef>
                <a:spcPts val="0"/>
              </a:spcBef>
              <a:buClr>
                <a:srgbClr val="FFFFFF"/>
              </a:buClr>
            </a:pPr>
            <a:r>
              <a:rPr lang="en">
                <a:solidFill>
                  <a:srgbClr val="FFFFFF"/>
                </a:solidFill>
              </a:rPr>
              <a:t>Return to Naboo.</a:t>
            </a:r>
          </a:p>
          <a:p>
            <a:pPr indent="-228600" lvl="1" marL="914400" rtl="0">
              <a:spcBef>
                <a:spcPts val="0"/>
              </a:spcBef>
              <a:buClr>
                <a:srgbClr val="FFFFFF"/>
              </a:buClr>
            </a:pPr>
            <a:r>
              <a:rPr lang="en">
                <a:solidFill>
                  <a:srgbClr val="FFFFFF"/>
                </a:solidFill>
              </a:rPr>
              <a:t>Final battle.</a:t>
            </a:r>
          </a:p>
          <a:p>
            <a:pPr indent="-228600" lvl="0" marL="457200">
              <a:spcBef>
                <a:spcPts val="0"/>
              </a:spcBef>
              <a:buClr>
                <a:srgbClr val="FFFFFF"/>
              </a:buClr>
            </a:pPr>
            <a:r>
              <a:rPr lang="en">
                <a:solidFill>
                  <a:srgbClr val="FFFFFF"/>
                </a:solidFill>
              </a:rPr>
              <a:t>Anakin destroys droid ship.</a:t>
            </a:r>
          </a:p>
        </p:txBody>
      </p:sp>
      <p:sp>
        <p:nvSpPr>
          <p:cNvPr id="72" name="Shape 7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2"/>
                </a:solidFill>
              </a:rPr>
              <a:t>‹#›</a:t>
            </a:fld>
          </a:p>
        </p:txBody>
      </p:sp>
      <p:pic>
        <p:nvPicPr>
          <p:cNvPr id="73" name="Shape 73"/>
          <p:cNvPicPr preferRelativeResize="0"/>
          <p:nvPr/>
        </p:nvPicPr>
        <p:blipFill>
          <a:blip r:embed="rId3">
            <a:alphaModFix/>
          </a:blip>
          <a:stretch>
            <a:fillRect/>
          </a:stretch>
        </p:blipFill>
        <p:spPr>
          <a:xfrm>
            <a:off x="5176574" y="1411475"/>
            <a:ext cx="3844575" cy="2320549"/>
          </a:xfrm>
          <a:prstGeom prst="rect">
            <a:avLst/>
          </a:prstGeom>
          <a:noFill/>
          <a:ln>
            <a:noFill/>
          </a:ln>
        </p:spPr>
      </p:pic>
      <p:sp>
        <p:nvSpPr>
          <p:cNvPr id="74" name="Shape 74"/>
          <p:cNvSpPr txBox="1"/>
          <p:nvPr/>
        </p:nvSpPr>
        <p:spPr>
          <a:xfrm>
            <a:off x="5100375" y="3624425"/>
            <a:ext cx="464700" cy="3936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[1]</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FF00"/>
                </a:solidFill>
              </a:rPr>
              <a:t>List of information technologies</a:t>
            </a:r>
          </a:p>
        </p:txBody>
      </p:sp>
      <p:sp>
        <p:nvSpPr>
          <p:cNvPr id="80" name="Shape 8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36550" lvl="0" marL="457200" rtl="0">
              <a:spcBef>
                <a:spcPts val="0"/>
              </a:spcBef>
              <a:buClr>
                <a:schemeClr val="dk1"/>
              </a:buClr>
              <a:buSzPct val="100000"/>
            </a:pPr>
            <a:r>
              <a:rPr lang="en" sz="1700">
                <a:solidFill>
                  <a:schemeClr val="dk1"/>
                </a:solidFill>
              </a:rPr>
              <a:t>3D display in air (created in 2011) [2]</a:t>
            </a:r>
          </a:p>
          <a:p>
            <a:pPr indent="-336550" lvl="0" marL="457200" rtl="0">
              <a:spcBef>
                <a:spcPts val="0"/>
              </a:spcBef>
              <a:buClr>
                <a:schemeClr val="dk1"/>
              </a:buClr>
              <a:buSzPct val="100000"/>
            </a:pPr>
            <a:r>
              <a:rPr lang="en" sz="1700">
                <a:solidFill>
                  <a:schemeClr val="dk1"/>
                </a:solidFill>
              </a:rPr>
              <a:t>Handheld 2 way radio (1923 Police radio, 1940 Hand Talkie) [3][4]</a:t>
            </a:r>
          </a:p>
          <a:p>
            <a:pPr indent="-336550" lvl="0" marL="457200" rtl="0">
              <a:spcBef>
                <a:spcPts val="0"/>
              </a:spcBef>
              <a:buClr>
                <a:schemeClr val="dk1"/>
              </a:buClr>
              <a:buSzPct val="100000"/>
            </a:pPr>
            <a:r>
              <a:rPr lang="en" sz="1700">
                <a:solidFill>
                  <a:schemeClr val="dk1"/>
                </a:solidFill>
              </a:rPr>
              <a:t>Republic Credits are cryptocurrency, akin to BitCoin (2009) [5]</a:t>
            </a:r>
          </a:p>
          <a:p>
            <a:pPr indent="-336550" lvl="0" marL="457200" rtl="0">
              <a:spcBef>
                <a:spcPts val="0"/>
              </a:spcBef>
              <a:buClr>
                <a:schemeClr val="dk1"/>
              </a:buClr>
              <a:buSzPct val="100000"/>
            </a:pPr>
            <a:r>
              <a:rPr lang="en" sz="1700">
                <a:solidFill>
                  <a:schemeClr val="dk1"/>
                </a:solidFill>
              </a:rPr>
              <a:t>Touchscreen tablets (Apple Newton 1993) [6]</a:t>
            </a:r>
          </a:p>
          <a:p>
            <a:pPr indent="-336550" lvl="0" marL="457200" rtl="0">
              <a:spcBef>
                <a:spcPts val="0"/>
              </a:spcBef>
              <a:buClr>
                <a:schemeClr val="dk1"/>
              </a:buClr>
              <a:buSzPct val="100000"/>
            </a:pPr>
            <a:r>
              <a:rPr lang="en" sz="1700">
                <a:solidFill>
                  <a:schemeClr val="dk1"/>
                </a:solidFill>
              </a:rPr>
              <a:t>Slave transmitter implants (Pacemaker 1958)[7]</a:t>
            </a:r>
          </a:p>
          <a:p>
            <a:pPr indent="-336550" lvl="0" marL="457200" rtl="0">
              <a:spcBef>
                <a:spcPts val="0"/>
              </a:spcBef>
              <a:buClr>
                <a:schemeClr val="dk1"/>
              </a:buClr>
              <a:buSzPct val="100000"/>
            </a:pPr>
            <a:r>
              <a:rPr lang="en" sz="1700">
                <a:solidFill>
                  <a:schemeClr val="dk1"/>
                </a:solidFill>
              </a:rPr>
              <a:t>Rear view camera (Law 2007)[8]</a:t>
            </a:r>
          </a:p>
          <a:p>
            <a:pPr indent="-336550" lvl="0" marL="457200" rtl="0">
              <a:spcBef>
                <a:spcPts val="0"/>
              </a:spcBef>
              <a:buClr>
                <a:schemeClr val="dk1"/>
              </a:buClr>
              <a:buSzPct val="100000"/>
            </a:pPr>
            <a:r>
              <a:rPr lang="en" sz="1700">
                <a:solidFill>
                  <a:schemeClr val="dk1"/>
                </a:solidFill>
              </a:rPr>
              <a:t>Robots</a:t>
            </a:r>
          </a:p>
          <a:p>
            <a:pPr indent="-336550" lvl="0" marL="457200" rtl="0">
              <a:spcBef>
                <a:spcPts val="0"/>
              </a:spcBef>
              <a:buClr>
                <a:srgbClr val="FFFFFF"/>
              </a:buClr>
              <a:buSzPct val="100000"/>
            </a:pPr>
            <a:r>
              <a:rPr lang="en" sz="1700">
                <a:solidFill>
                  <a:srgbClr val="FFFFFF"/>
                </a:solidFill>
              </a:rPr>
              <a:t>Faster-than-light communication</a:t>
            </a:r>
          </a:p>
          <a:p>
            <a:pPr indent="-311150" lvl="1" marL="914400" rtl="0">
              <a:spcBef>
                <a:spcPts val="0"/>
              </a:spcBef>
              <a:buClr>
                <a:srgbClr val="FFFFFF"/>
              </a:buClr>
              <a:buSzPct val="100000"/>
            </a:pPr>
            <a:r>
              <a:rPr lang="en" sz="1300">
                <a:solidFill>
                  <a:srgbClr val="FFFFFF"/>
                </a:solidFill>
              </a:rPr>
              <a:t>Large data transfer capabilities</a:t>
            </a:r>
          </a:p>
          <a:p>
            <a:pPr indent="-311150" lvl="1" marL="914400" rtl="0">
              <a:spcBef>
                <a:spcPts val="0"/>
              </a:spcBef>
              <a:buClr>
                <a:srgbClr val="FFFFFF"/>
              </a:buClr>
              <a:buSzPct val="100000"/>
            </a:pPr>
            <a:r>
              <a:rPr lang="en" sz="1300">
                <a:solidFill>
                  <a:srgbClr val="FFFFFF"/>
                </a:solidFill>
              </a:rPr>
              <a:t>Traceable from transmitter and receiver</a:t>
            </a:r>
          </a:p>
          <a:p>
            <a:pPr indent="-311150" lvl="1" marL="914400" rtl="0">
              <a:spcBef>
                <a:spcPts val="0"/>
              </a:spcBef>
              <a:buClr>
                <a:srgbClr val="FFFFFF"/>
              </a:buClr>
              <a:buSzPct val="100000"/>
            </a:pPr>
            <a:r>
              <a:rPr lang="en" sz="1300">
                <a:solidFill>
                  <a:srgbClr val="FFFFFF"/>
                </a:solidFill>
              </a:rPr>
              <a:t>Highly reliable</a:t>
            </a:r>
          </a:p>
          <a:p>
            <a:pPr indent="-311150" lvl="1" marL="914400" rtl="0">
              <a:spcBef>
                <a:spcPts val="0"/>
              </a:spcBef>
              <a:buClr>
                <a:srgbClr val="FFFFFF"/>
              </a:buClr>
              <a:buSzPct val="100000"/>
            </a:pPr>
            <a:r>
              <a:rPr lang="en" sz="1300">
                <a:solidFill>
                  <a:srgbClr val="FFFFFF"/>
                </a:solidFill>
              </a:rPr>
              <a:t>Jammable</a:t>
            </a:r>
          </a:p>
          <a:p>
            <a:pPr indent="-336550" lvl="0" marL="457200" rtl="0">
              <a:spcBef>
                <a:spcPts val="0"/>
              </a:spcBef>
              <a:buClr>
                <a:srgbClr val="FFFFFF"/>
              </a:buClr>
              <a:buSzPct val="100000"/>
            </a:pPr>
            <a:r>
              <a:rPr lang="en" sz="1700">
                <a:solidFill>
                  <a:srgbClr val="FFFFFF"/>
                </a:solidFill>
              </a:rPr>
              <a:t>No recording technology</a:t>
            </a:r>
          </a:p>
        </p:txBody>
      </p:sp>
      <p:sp>
        <p:nvSpPr>
          <p:cNvPr id="81" name="Shape 8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2"/>
                </a:solidFill>
              </a:rPr>
              <a:t>‹#›</a:t>
            </a:fld>
          </a:p>
        </p:txBody>
      </p:sp>
      <p:pic>
        <p:nvPicPr>
          <p:cNvPr id="82" name="Shape 82"/>
          <p:cNvPicPr preferRelativeResize="0"/>
          <p:nvPr/>
        </p:nvPicPr>
        <p:blipFill rotWithShape="1">
          <a:blip r:embed="rId3">
            <a:alphaModFix/>
          </a:blip>
          <a:srcRect b="4906" l="36313" r="0" t="7795"/>
          <a:stretch/>
        </p:blipFill>
        <p:spPr>
          <a:xfrm>
            <a:off x="5525350" y="2259775"/>
            <a:ext cx="3419600" cy="2465425"/>
          </a:xfrm>
          <a:prstGeom prst="rect">
            <a:avLst/>
          </a:prstGeom>
          <a:noFill/>
          <a:ln>
            <a:noFill/>
          </a:ln>
        </p:spPr>
      </p:pic>
      <p:sp>
        <p:nvSpPr>
          <p:cNvPr id="83" name="Shape 83"/>
          <p:cNvSpPr txBox="1"/>
          <p:nvPr/>
        </p:nvSpPr>
        <p:spPr>
          <a:xfrm>
            <a:off x="5615475" y="4663225"/>
            <a:ext cx="464700" cy="3936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[1]</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FF00"/>
                </a:solidFill>
              </a:rPr>
              <a:t>Phantom Menace Paved way for Digital Filmography</a:t>
            </a:r>
          </a:p>
        </p:txBody>
      </p:sp>
      <p:sp>
        <p:nvSpPr>
          <p:cNvPr id="89" name="Shape 89"/>
          <p:cNvSpPr txBox="1"/>
          <p:nvPr>
            <p:ph idx="1" type="body"/>
          </p:nvPr>
        </p:nvSpPr>
        <p:spPr>
          <a:xfrm>
            <a:off x="311700" y="1152475"/>
            <a:ext cx="48000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Jar Jar Binks was fully computer generated.  [9]</a:t>
            </a:r>
          </a:p>
          <a:p>
            <a:pPr lvl="0">
              <a:spcBef>
                <a:spcPts val="0"/>
              </a:spcBef>
              <a:buNone/>
            </a:pPr>
            <a:r>
              <a:t/>
            </a:r>
            <a:endParaRPr>
              <a:solidFill>
                <a:srgbClr val="FFFFFF"/>
              </a:solidFill>
            </a:endParaRPr>
          </a:p>
          <a:p>
            <a:pPr indent="-228600" lvl="0" marL="457200" rtl="0">
              <a:spcBef>
                <a:spcPts val="0"/>
              </a:spcBef>
              <a:buClr>
                <a:srgbClr val="FFFFFF"/>
              </a:buClr>
            </a:pPr>
            <a:r>
              <a:rPr lang="en">
                <a:solidFill>
                  <a:srgbClr val="FFFFFF"/>
                </a:solidFill>
              </a:rPr>
              <a:t>Had more visual effects done in post processing. [9]</a:t>
            </a:r>
          </a:p>
          <a:p>
            <a:pPr lvl="0">
              <a:spcBef>
                <a:spcPts val="0"/>
              </a:spcBef>
              <a:buNone/>
            </a:pPr>
            <a:r>
              <a:t/>
            </a:r>
            <a:endParaRPr>
              <a:solidFill>
                <a:srgbClr val="FFFFFF"/>
              </a:solidFill>
            </a:endParaRPr>
          </a:p>
          <a:p>
            <a:pPr indent="-228600" lvl="0" marL="457200">
              <a:spcBef>
                <a:spcPts val="0"/>
              </a:spcBef>
              <a:buClr>
                <a:srgbClr val="FFFFFF"/>
              </a:buClr>
            </a:pPr>
            <a:r>
              <a:rPr lang="en">
                <a:solidFill>
                  <a:srgbClr val="FFFFFF"/>
                </a:solidFill>
              </a:rPr>
              <a:t>First movie projected to the public with digital projectors. [10]</a:t>
            </a:r>
          </a:p>
        </p:txBody>
      </p:sp>
      <p:sp>
        <p:nvSpPr>
          <p:cNvPr id="90" name="Shape 9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2"/>
                </a:solidFill>
              </a:rPr>
              <a:t>‹#›</a:t>
            </a:fld>
          </a:p>
        </p:txBody>
      </p:sp>
      <p:pic>
        <p:nvPicPr>
          <p:cNvPr id="91" name="Shape 91"/>
          <p:cNvPicPr preferRelativeResize="0"/>
          <p:nvPr/>
        </p:nvPicPr>
        <p:blipFill>
          <a:blip r:embed="rId3">
            <a:alphaModFix/>
          </a:blip>
          <a:stretch>
            <a:fillRect/>
          </a:stretch>
        </p:blipFill>
        <p:spPr>
          <a:xfrm>
            <a:off x="5293649" y="1502300"/>
            <a:ext cx="3727500" cy="2138900"/>
          </a:xfrm>
          <a:prstGeom prst="rect">
            <a:avLst/>
          </a:prstGeom>
          <a:noFill/>
          <a:ln>
            <a:noFill/>
          </a:ln>
        </p:spPr>
      </p:pic>
      <p:sp>
        <p:nvSpPr>
          <p:cNvPr id="92" name="Shape 92"/>
          <p:cNvSpPr txBox="1"/>
          <p:nvPr/>
        </p:nvSpPr>
        <p:spPr>
          <a:xfrm>
            <a:off x="5208325" y="3531900"/>
            <a:ext cx="464700" cy="3936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[1]</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sz="2400">
                <a:solidFill>
                  <a:srgbClr val="FFFF00"/>
                </a:solidFill>
              </a:rPr>
              <a:t>Redundancy is the difference between failure and success</a:t>
            </a:r>
          </a:p>
        </p:txBody>
      </p:sp>
      <p:sp>
        <p:nvSpPr>
          <p:cNvPr id="98" name="Shape 98"/>
          <p:cNvSpPr txBox="1"/>
          <p:nvPr>
            <p:ph idx="1" type="body"/>
          </p:nvPr>
        </p:nvSpPr>
        <p:spPr>
          <a:xfrm>
            <a:off x="311700" y="1152475"/>
            <a:ext cx="45384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Destruction of single droid ship causes all droids to shut down</a:t>
            </a:r>
          </a:p>
          <a:p>
            <a:pPr lvl="0" rtl="0">
              <a:spcBef>
                <a:spcPts val="0"/>
              </a:spcBef>
              <a:buNone/>
            </a:pPr>
            <a:r>
              <a:t/>
            </a:r>
            <a:endParaRPr>
              <a:solidFill>
                <a:srgbClr val="FFFFFF"/>
              </a:solidFill>
            </a:endParaRPr>
          </a:p>
          <a:p>
            <a:pPr indent="-228600" lvl="0" marL="457200" rtl="0">
              <a:spcBef>
                <a:spcPts val="0"/>
              </a:spcBef>
              <a:buClr>
                <a:srgbClr val="FFFFFF"/>
              </a:buClr>
            </a:pPr>
            <a:r>
              <a:rPr lang="en">
                <a:solidFill>
                  <a:srgbClr val="FFFFFF"/>
                </a:solidFill>
              </a:rPr>
              <a:t>Anakin wins pod race because of redundant systems</a:t>
            </a:r>
          </a:p>
          <a:p>
            <a:pPr lvl="0" rtl="0">
              <a:spcBef>
                <a:spcPts val="0"/>
              </a:spcBef>
              <a:buNone/>
            </a:pPr>
            <a:r>
              <a:t/>
            </a:r>
            <a:endParaRPr>
              <a:solidFill>
                <a:srgbClr val="FFFFFF"/>
              </a:solidFill>
            </a:endParaRPr>
          </a:p>
          <a:p>
            <a:pPr indent="-228600" lvl="0" marL="457200">
              <a:spcBef>
                <a:spcPts val="0"/>
              </a:spcBef>
              <a:buClr>
                <a:srgbClr val="FFFFFF"/>
              </a:buClr>
            </a:pPr>
            <a:r>
              <a:rPr lang="en">
                <a:solidFill>
                  <a:srgbClr val="FFFFFF"/>
                </a:solidFill>
              </a:rPr>
              <a:t>Naboo ship runs the blockade because of redundant Astromech droids</a:t>
            </a:r>
          </a:p>
        </p:txBody>
      </p:sp>
      <p:sp>
        <p:nvSpPr>
          <p:cNvPr id="99" name="Shape 9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2"/>
                </a:solidFill>
              </a:rPr>
              <a:t>‹#›</a:t>
            </a:fld>
          </a:p>
        </p:txBody>
      </p:sp>
      <p:pic>
        <p:nvPicPr>
          <p:cNvPr id="100" name="Shape 100"/>
          <p:cNvPicPr preferRelativeResize="0"/>
          <p:nvPr/>
        </p:nvPicPr>
        <p:blipFill>
          <a:blip r:embed="rId3">
            <a:alphaModFix/>
          </a:blip>
          <a:stretch>
            <a:fillRect/>
          </a:stretch>
        </p:blipFill>
        <p:spPr>
          <a:xfrm>
            <a:off x="4576150" y="1337850"/>
            <a:ext cx="4445000" cy="2771350"/>
          </a:xfrm>
          <a:prstGeom prst="rect">
            <a:avLst/>
          </a:prstGeom>
          <a:noFill/>
          <a:ln>
            <a:noFill/>
          </a:ln>
        </p:spPr>
      </p:pic>
      <p:sp>
        <p:nvSpPr>
          <p:cNvPr id="101" name="Shape 101"/>
          <p:cNvSpPr txBox="1"/>
          <p:nvPr/>
        </p:nvSpPr>
        <p:spPr>
          <a:xfrm>
            <a:off x="4504625" y="4000750"/>
            <a:ext cx="464700" cy="3936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[1]</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FF00"/>
                </a:solidFill>
              </a:rPr>
              <a:t>Inferiority of AI: How droids are portrayed</a:t>
            </a:r>
          </a:p>
        </p:txBody>
      </p:sp>
      <p:sp>
        <p:nvSpPr>
          <p:cNvPr id="107" name="Shape 107"/>
          <p:cNvSpPr txBox="1"/>
          <p:nvPr>
            <p:ph idx="1" type="body"/>
          </p:nvPr>
        </p:nvSpPr>
        <p:spPr>
          <a:xfrm>
            <a:off x="311700" y="1152475"/>
            <a:ext cx="49485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Robots are self-aware and have some capacity for self-preservation</a:t>
            </a:r>
          </a:p>
          <a:p>
            <a:pPr lvl="0" rtl="0">
              <a:spcBef>
                <a:spcPts val="0"/>
              </a:spcBef>
              <a:buNone/>
            </a:pPr>
            <a:r>
              <a:t/>
            </a:r>
            <a:endParaRPr>
              <a:solidFill>
                <a:srgbClr val="FFFFFF"/>
              </a:solidFill>
            </a:endParaRPr>
          </a:p>
          <a:p>
            <a:pPr indent="-228600" lvl="0" marL="457200" rtl="0">
              <a:spcBef>
                <a:spcPts val="0"/>
              </a:spcBef>
              <a:buClr>
                <a:srgbClr val="FFFFFF"/>
              </a:buClr>
            </a:pPr>
            <a:r>
              <a:rPr lang="en">
                <a:solidFill>
                  <a:srgbClr val="FFFFFF"/>
                </a:solidFill>
              </a:rPr>
              <a:t>Sentient life can be built by 9 year old in slave conditions</a:t>
            </a:r>
          </a:p>
          <a:p>
            <a:pPr lvl="0" rtl="0">
              <a:spcBef>
                <a:spcPts val="0"/>
              </a:spcBef>
              <a:buNone/>
            </a:pPr>
            <a:r>
              <a:t/>
            </a:r>
            <a:endParaRPr>
              <a:solidFill>
                <a:srgbClr val="FFFFFF"/>
              </a:solidFill>
            </a:endParaRPr>
          </a:p>
          <a:p>
            <a:pPr indent="-228600" lvl="0" marL="457200" rtl="0">
              <a:spcBef>
                <a:spcPts val="0"/>
              </a:spcBef>
              <a:buClr>
                <a:srgbClr val="FFFFFF"/>
              </a:buClr>
            </a:pPr>
            <a:r>
              <a:rPr lang="en">
                <a:solidFill>
                  <a:srgbClr val="FFFFFF"/>
                </a:solidFill>
              </a:rPr>
              <a:t>Societal expectation of abuse (Pit Droids)</a:t>
            </a:r>
          </a:p>
          <a:p>
            <a:pPr lvl="0">
              <a:spcBef>
                <a:spcPts val="0"/>
              </a:spcBef>
              <a:buNone/>
            </a:pPr>
            <a:r>
              <a:t/>
            </a:r>
            <a:endParaRPr>
              <a:solidFill>
                <a:srgbClr val="FFFFFF"/>
              </a:solidFill>
            </a:endParaRPr>
          </a:p>
        </p:txBody>
      </p:sp>
      <p:sp>
        <p:nvSpPr>
          <p:cNvPr id="108" name="Shape 10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2"/>
                </a:solidFill>
              </a:rPr>
              <a:t>‹#›</a:t>
            </a:fld>
          </a:p>
        </p:txBody>
      </p:sp>
      <p:pic>
        <p:nvPicPr>
          <p:cNvPr id="109" name="Shape 109"/>
          <p:cNvPicPr preferRelativeResize="0"/>
          <p:nvPr/>
        </p:nvPicPr>
        <p:blipFill rotWithShape="1">
          <a:blip r:embed="rId3">
            <a:alphaModFix/>
          </a:blip>
          <a:srcRect b="1429" l="0" r="0" t="5112"/>
          <a:stretch/>
        </p:blipFill>
        <p:spPr>
          <a:xfrm>
            <a:off x="5722825" y="1152471"/>
            <a:ext cx="3042904" cy="3510750"/>
          </a:xfrm>
          <a:prstGeom prst="rect">
            <a:avLst/>
          </a:prstGeom>
          <a:noFill/>
          <a:ln>
            <a:noFill/>
          </a:ln>
        </p:spPr>
      </p:pic>
      <p:sp>
        <p:nvSpPr>
          <p:cNvPr id="110" name="Shape 110"/>
          <p:cNvSpPr txBox="1"/>
          <p:nvPr/>
        </p:nvSpPr>
        <p:spPr>
          <a:xfrm>
            <a:off x="5647625" y="4568875"/>
            <a:ext cx="464700" cy="3936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[1]</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FFFF00"/>
                </a:solidFill>
              </a:rPr>
              <a:t>Inferiority of AI: Implications to AI</a:t>
            </a:r>
          </a:p>
        </p:txBody>
      </p:sp>
      <p:sp>
        <p:nvSpPr>
          <p:cNvPr id="116" name="Shape 116"/>
          <p:cNvSpPr txBox="1"/>
          <p:nvPr>
            <p:ph idx="1" type="body"/>
          </p:nvPr>
        </p:nvSpPr>
        <p:spPr>
          <a:xfrm>
            <a:off x="311700" y="1152475"/>
            <a:ext cx="47034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Lower than Slave Labor</a:t>
            </a:r>
          </a:p>
          <a:p>
            <a:pPr lvl="0" rtl="0">
              <a:spcBef>
                <a:spcPts val="0"/>
              </a:spcBef>
              <a:buNone/>
            </a:pPr>
            <a:r>
              <a:t/>
            </a:r>
            <a:endParaRPr>
              <a:solidFill>
                <a:srgbClr val="FFFFFF"/>
              </a:solidFill>
            </a:endParaRPr>
          </a:p>
          <a:p>
            <a:pPr indent="-228600" lvl="0" marL="457200" rtl="0">
              <a:spcBef>
                <a:spcPts val="0"/>
              </a:spcBef>
              <a:buClr>
                <a:srgbClr val="FFFFFF"/>
              </a:buClr>
            </a:pPr>
            <a:r>
              <a:rPr lang="en">
                <a:solidFill>
                  <a:srgbClr val="FFFFFF"/>
                </a:solidFill>
              </a:rPr>
              <a:t>Inferior to biological beings (Gungan army defeats droids)</a:t>
            </a:r>
          </a:p>
          <a:p>
            <a:pPr lvl="0" rtl="0">
              <a:spcBef>
                <a:spcPts val="0"/>
              </a:spcBef>
              <a:buNone/>
            </a:pPr>
            <a:r>
              <a:t/>
            </a:r>
            <a:endParaRPr>
              <a:solidFill>
                <a:srgbClr val="FFFFFF"/>
              </a:solidFill>
            </a:endParaRPr>
          </a:p>
          <a:p>
            <a:pPr indent="-228600" lvl="0" marL="457200" rtl="0">
              <a:spcBef>
                <a:spcPts val="0"/>
              </a:spcBef>
              <a:buClr>
                <a:srgbClr val="FFFFFF"/>
              </a:buClr>
            </a:pPr>
            <a:r>
              <a:rPr lang="en">
                <a:solidFill>
                  <a:srgbClr val="FFFFFF"/>
                </a:solidFill>
              </a:rPr>
              <a:t>Only robot recognized for service is non-human</a:t>
            </a:r>
          </a:p>
        </p:txBody>
      </p:sp>
      <p:sp>
        <p:nvSpPr>
          <p:cNvPr id="117" name="Shape 11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2"/>
                </a:solidFill>
              </a:rPr>
              <a:t>‹#›</a:t>
            </a:fld>
          </a:p>
        </p:txBody>
      </p:sp>
      <p:pic>
        <p:nvPicPr>
          <p:cNvPr id="118" name="Shape 118"/>
          <p:cNvPicPr preferRelativeResize="0"/>
          <p:nvPr/>
        </p:nvPicPr>
        <p:blipFill>
          <a:blip r:embed="rId3">
            <a:alphaModFix/>
          </a:blip>
          <a:stretch>
            <a:fillRect/>
          </a:stretch>
        </p:blipFill>
        <p:spPr>
          <a:xfrm>
            <a:off x="6038524" y="1152475"/>
            <a:ext cx="2277600" cy="3416401"/>
          </a:xfrm>
          <a:prstGeom prst="rect">
            <a:avLst/>
          </a:prstGeom>
          <a:noFill/>
          <a:ln>
            <a:noFill/>
          </a:ln>
        </p:spPr>
      </p:pic>
      <p:sp>
        <p:nvSpPr>
          <p:cNvPr id="119" name="Shape 119"/>
          <p:cNvSpPr txBox="1"/>
          <p:nvPr/>
        </p:nvSpPr>
        <p:spPr>
          <a:xfrm>
            <a:off x="5948550" y="4440850"/>
            <a:ext cx="464700" cy="3936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[1]</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solidFill>
                  <a:srgbClr val="FFFF00"/>
                </a:solidFill>
              </a:rPr>
              <a:t>Conclusion</a:t>
            </a:r>
          </a:p>
        </p:txBody>
      </p:sp>
      <p:sp>
        <p:nvSpPr>
          <p:cNvPr id="125" name="Shape 125"/>
          <p:cNvSpPr txBox="1"/>
          <p:nvPr>
            <p:ph idx="1" type="body"/>
          </p:nvPr>
        </p:nvSpPr>
        <p:spPr>
          <a:xfrm>
            <a:off x="311700" y="1152475"/>
            <a:ext cx="8520600" cy="3678000"/>
          </a:xfrm>
          <a:prstGeom prst="rect">
            <a:avLst/>
          </a:prstGeom>
        </p:spPr>
        <p:txBody>
          <a:bodyPr anchorCtr="0" anchor="t" bIns="91425" lIns="91425" rIns="91425" tIns="91425">
            <a:noAutofit/>
          </a:bodyPr>
          <a:lstStyle/>
          <a:p>
            <a:pPr indent="-228600" lvl="0" marL="457200" rtl="0">
              <a:lnSpc>
                <a:spcPct val="100000"/>
              </a:lnSpc>
              <a:spcBef>
                <a:spcPts val="0"/>
              </a:spcBef>
              <a:buClr>
                <a:srgbClr val="FFFFFF"/>
              </a:buClr>
            </a:pPr>
            <a:r>
              <a:rPr lang="en">
                <a:solidFill>
                  <a:srgbClr val="FFFFFF"/>
                </a:solidFill>
              </a:rPr>
              <a:t>Summary</a:t>
            </a:r>
          </a:p>
          <a:p>
            <a:pPr lvl="0" rtl="0">
              <a:lnSpc>
                <a:spcPct val="100000"/>
              </a:lnSpc>
              <a:spcBef>
                <a:spcPts val="0"/>
              </a:spcBef>
              <a:buNone/>
            </a:pPr>
            <a:r>
              <a:t/>
            </a:r>
            <a:endParaRPr sz="1000">
              <a:solidFill>
                <a:srgbClr val="FFFFFF"/>
              </a:solidFill>
            </a:endParaRPr>
          </a:p>
          <a:p>
            <a:pPr indent="-228600" lvl="0" marL="457200" rtl="0">
              <a:lnSpc>
                <a:spcPct val="100000"/>
              </a:lnSpc>
              <a:spcBef>
                <a:spcPts val="0"/>
              </a:spcBef>
              <a:buClr>
                <a:srgbClr val="FFFFFF"/>
              </a:buClr>
            </a:pPr>
            <a:r>
              <a:rPr lang="en">
                <a:solidFill>
                  <a:srgbClr val="FFFFFF"/>
                </a:solidFill>
              </a:rPr>
              <a:t>Technologies</a:t>
            </a:r>
          </a:p>
          <a:p>
            <a:pPr lvl="0" rtl="0">
              <a:lnSpc>
                <a:spcPct val="100000"/>
              </a:lnSpc>
              <a:spcBef>
                <a:spcPts val="0"/>
              </a:spcBef>
              <a:buNone/>
            </a:pPr>
            <a:r>
              <a:t/>
            </a:r>
            <a:endParaRPr sz="1000">
              <a:solidFill>
                <a:srgbClr val="FFFFFF"/>
              </a:solidFill>
            </a:endParaRPr>
          </a:p>
          <a:p>
            <a:pPr indent="-228600" lvl="0" marL="457200" rtl="0">
              <a:lnSpc>
                <a:spcPct val="100000"/>
              </a:lnSpc>
              <a:spcBef>
                <a:spcPts val="0"/>
              </a:spcBef>
              <a:buClr>
                <a:srgbClr val="FFFFFF"/>
              </a:buClr>
            </a:pPr>
            <a:r>
              <a:rPr lang="en">
                <a:solidFill>
                  <a:srgbClr val="FFFFFF"/>
                </a:solidFill>
              </a:rPr>
              <a:t>Effects on Filmography</a:t>
            </a:r>
          </a:p>
          <a:p>
            <a:pPr lvl="0" rtl="0">
              <a:lnSpc>
                <a:spcPct val="100000"/>
              </a:lnSpc>
              <a:spcBef>
                <a:spcPts val="0"/>
              </a:spcBef>
              <a:buNone/>
            </a:pPr>
            <a:r>
              <a:t/>
            </a:r>
            <a:endParaRPr sz="1000">
              <a:solidFill>
                <a:srgbClr val="FFFFFF"/>
              </a:solidFill>
            </a:endParaRPr>
          </a:p>
          <a:p>
            <a:pPr indent="-228600" lvl="0" marL="457200" rtl="0">
              <a:lnSpc>
                <a:spcPct val="100000"/>
              </a:lnSpc>
              <a:spcBef>
                <a:spcPts val="0"/>
              </a:spcBef>
              <a:buClr>
                <a:srgbClr val="FFFFFF"/>
              </a:buClr>
            </a:pPr>
            <a:r>
              <a:rPr lang="en">
                <a:solidFill>
                  <a:srgbClr val="FFFFFF"/>
                </a:solidFill>
              </a:rPr>
              <a:t>Conclusions</a:t>
            </a:r>
          </a:p>
          <a:p>
            <a:pPr indent="-228600" lvl="1" marL="914400" rtl="0">
              <a:lnSpc>
                <a:spcPct val="100000"/>
              </a:lnSpc>
              <a:spcBef>
                <a:spcPts val="0"/>
              </a:spcBef>
              <a:buClr>
                <a:srgbClr val="FFFFFF"/>
              </a:buClr>
            </a:pPr>
            <a:r>
              <a:rPr lang="en">
                <a:solidFill>
                  <a:srgbClr val="FFFFFF"/>
                </a:solidFill>
              </a:rPr>
              <a:t>Importance of Redundancy</a:t>
            </a:r>
          </a:p>
          <a:p>
            <a:pPr indent="-228600" lvl="1" marL="914400" rtl="0">
              <a:lnSpc>
                <a:spcPct val="100000"/>
              </a:lnSpc>
              <a:spcBef>
                <a:spcPts val="0"/>
              </a:spcBef>
              <a:buClr>
                <a:srgbClr val="FFFFFF"/>
              </a:buClr>
            </a:pPr>
            <a:r>
              <a:rPr lang="en">
                <a:solidFill>
                  <a:srgbClr val="FFFFFF"/>
                </a:solidFill>
              </a:rPr>
              <a:t>Inferiority of Artificial Intelligence</a:t>
            </a:r>
          </a:p>
        </p:txBody>
      </p:sp>
      <p:sp>
        <p:nvSpPr>
          <p:cNvPr id="126" name="Shape 12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2"/>
                </a:solidFill>
              </a:rPr>
              <a:t>‹#›</a:t>
            </a:fld>
          </a:p>
        </p:txBody>
      </p:sp>
      <p:pic>
        <p:nvPicPr>
          <p:cNvPr id="127" name="Shape 127"/>
          <p:cNvPicPr preferRelativeResize="0"/>
          <p:nvPr/>
        </p:nvPicPr>
        <p:blipFill rotWithShape="1">
          <a:blip r:embed="rId3">
            <a:alphaModFix/>
          </a:blip>
          <a:srcRect b="8874" l="50425" r="5057" t="8874"/>
          <a:stretch/>
        </p:blipFill>
        <p:spPr>
          <a:xfrm>
            <a:off x="4715149" y="882112"/>
            <a:ext cx="3757301" cy="3379275"/>
          </a:xfrm>
          <a:prstGeom prst="rect">
            <a:avLst/>
          </a:prstGeom>
          <a:noFill/>
          <a:ln>
            <a:noFill/>
          </a:ln>
        </p:spPr>
      </p:pic>
      <p:sp>
        <p:nvSpPr>
          <p:cNvPr id="128" name="Shape 128"/>
          <p:cNvSpPr txBox="1"/>
          <p:nvPr/>
        </p:nvSpPr>
        <p:spPr>
          <a:xfrm>
            <a:off x="4633700" y="4129825"/>
            <a:ext cx="464700" cy="3936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[1]</a:t>
            </a:r>
          </a:p>
        </p:txBody>
      </p:sp>
    </p:spTree>
  </p:cSld>
  <p:clrMapOvr>
    <a:masterClrMapping/>
  </p:clrMapOvr>
</p:sld>
</file>

<file path=ppt/theme/theme1.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